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82" r:id="rId4"/>
  </p:sldMasterIdLst>
  <p:notesMasterIdLst>
    <p:notesMasterId r:id="rId12"/>
  </p:notesMasterIdLst>
  <p:sldIdLst>
    <p:sldId id="4605" r:id="rId5"/>
    <p:sldId id="4645" r:id="rId6"/>
    <p:sldId id="4637" r:id="rId7"/>
    <p:sldId id="4643" r:id="rId8"/>
    <p:sldId id="4648" r:id="rId9"/>
    <p:sldId id="4647" r:id="rId10"/>
    <p:sldId id="464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Lucida Console" panose="020B0609040504020204" pitchFamily="49" charset="0"/>
      <p:regular r:id="rId19"/>
    </p:embeddedFont>
    <p:embeddedFont>
      <p:font typeface="Roboto Light" panose="020B060402020202020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117" userDrawn="1">
          <p15:clr>
            <a:srgbClr val="A4A3A4"/>
          </p15:clr>
        </p15:guide>
        <p15:guide id="5" orient="horz" pos="1457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Zilberman" initials="BZ" lastIdx="9" clrIdx="0">
    <p:extLst>
      <p:ext uri="{19B8F6BF-5375-455C-9EA6-DF929625EA0E}">
        <p15:presenceInfo xmlns:p15="http://schemas.microsoft.com/office/powerpoint/2012/main" userId="S::Benz@radware.com::5e702cbc-f29f-4d08-9bda-5c0be877ff52" providerId="AD"/>
      </p:ext>
    </p:extLst>
  </p:cmAuthor>
  <p:cmAuthor id="2" name="Shira Sagiv" initials="SS" lastIdx="19" clrIdx="1">
    <p:extLst>
      <p:ext uri="{19B8F6BF-5375-455C-9EA6-DF929625EA0E}">
        <p15:presenceInfo xmlns:p15="http://schemas.microsoft.com/office/powerpoint/2012/main" userId="S::ShiraSa@radware.com::b3eae173-3495-4e02-9fc7-321b0c4d42c4" providerId="AD"/>
      </p:ext>
    </p:extLst>
  </p:cmAuthor>
  <p:cmAuthor id="3" name="Eyal Arazi" initials="EA" lastIdx="1" clrIdx="2">
    <p:extLst>
      <p:ext uri="{19B8F6BF-5375-455C-9EA6-DF929625EA0E}">
        <p15:presenceInfo xmlns:p15="http://schemas.microsoft.com/office/powerpoint/2012/main" userId="S::EyalA@radware.com::6b3fb224-477d-4c19-aa78-368dc5efed19" providerId="AD"/>
      </p:ext>
    </p:extLst>
  </p:cmAuthor>
  <p:cmAuthor id="4" name="felix" initials="f" lastIdx="2" clrIdx="3">
    <p:extLst>
      <p:ext uri="{19B8F6BF-5375-455C-9EA6-DF929625EA0E}">
        <p15:presenceInfo xmlns:p15="http://schemas.microsoft.com/office/powerpoint/2012/main" userId="S::felix@srvc1.onmicrosoft.com::bacd7616-0b86-4049-a325-4f78377a7d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016"/>
    <a:srgbClr val="405685"/>
    <a:srgbClr val="29A8B1"/>
    <a:srgbClr val="09A5A7"/>
    <a:srgbClr val="0EF62A"/>
    <a:srgbClr val="9E59B2"/>
    <a:srgbClr val="3F5783"/>
    <a:srgbClr val="922940"/>
    <a:srgbClr val="9A79A4"/>
    <a:srgbClr val="9C8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1117"/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r ezry" userId="13e0da0301b4a4a2" providerId="LiveId" clId="{234B9400-8670-4B3D-9E25-B3416FBF229D}"/>
    <pc:docChg chg="undo custSel modSld">
      <pc:chgData name="nir ezry" userId="13e0da0301b4a4a2" providerId="LiveId" clId="{234B9400-8670-4B3D-9E25-B3416FBF229D}" dt="2021-02-22T13:20:09.257" v="83" actId="20577"/>
      <pc:docMkLst>
        <pc:docMk/>
      </pc:docMkLst>
      <pc:sldChg chg="modSp mod">
        <pc:chgData name="nir ezry" userId="13e0da0301b4a4a2" providerId="LiveId" clId="{234B9400-8670-4B3D-9E25-B3416FBF229D}" dt="2021-02-22T13:20:00.450" v="71" actId="20577"/>
        <pc:sldMkLst>
          <pc:docMk/>
          <pc:sldMk cId="429244887" sldId="4645"/>
        </pc:sldMkLst>
        <pc:spChg chg="mod">
          <ac:chgData name="nir ezry" userId="13e0da0301b4a4a2" providerId="LiveId" clId="{234B9400-8670-4B3D-9E25-B3416FBF229D}" dt="2021-02-22T13:20:00.450" v="71" actId="20577"/>
          <ac:spMkLst>
            <pc:docMk/>
            <pc:sldMk cId="429244887" sldId="4645"/>
            <ac:spMk id="3" creationId="{9539C0EB-C295-47A5-8070-8C6D14778770}"/>
          </ac:spMkLst>
        </pc:spChg>
      </pc:sldChg>
      <pc:sldChg chg="modSp mod">
        <pc:chgData name="nir ezry" userId="13e0da0301b4a4a2" providerId="LiveId" clId="{234B9400-8670-4B3D-9E25-B3416FBF229D}" dt="2021-02-22T13:20:09.257" v="83" actId="20577"/>
        <pc:sldMkLst>
          <pc:docMk/>
          <pc:sldMk cId="161787110" sldId="4648"/>
        </pc:sldMkLst>
        <pc:spChg chg="mod">
          <ac:chgData name="nir ezry" userId="13e0da0301b4a4a2" providerId="LiveId" clId="{234B9400-8670-4B3D-9E25-B3416FBF229D}" dt="2021-02-22T13:20:09.257" v="83" actId="20577"/>
          <ac:spMkLst>
            <pc:docMk/>
            <pc:sldMk cId="161787110" sldId="4648"/>
            <ac:spMk id="2" creationId="{BBFBD82C-A7DC-4737-BB0A-1F5DAE6F32D5}"/>
          </ac:spMkLst>
        </pc:spChg>
        <pc:spChg chg="mod">
          <ac:chgData name="nir ezry" userId="13e0da0301b4a4a2" providerId="LiveId" clId="{234B9400-8670-4B3D-9E25-B3416FBF229D}" dt="2021-02-22T12:39:56.331" v="51" actId="5793"/>
          <ac:spMkLst>
            <pc:docMk/>
            <pc:sldMk cId="161787110" sldId="4648"/>
            <ac:spMk id="3" creationId="{94D269A7-F5DE-41D7-8AC5-FC14D1ACE9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D367D-D29D-9E41-9919-6EEA819D7E1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03460-DE6F-AF4A-A444-3826E360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3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3460-DE6F-AF4A-A444-3826E3608D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4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3460-DE6F-AF4A-A444-3826E3608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6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03460-DE6F-AF4A-A444-3826E3608D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5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usiness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B72D2D-B987-C149-AC7E-797A0C106C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647" y="340441"/>
            <a:ext cx="2276707" cy="387815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1953691-7B41-3C4C-B45A-621814A0A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0575" y="2795919"/>
            <a:ext cx="8370849" cy="150705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6000" b="0" i="0" kern="120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DOCUMENT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FDC7E7-5441-7941-AE73-362999C840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561" y="4535563"/>
            <a:ext cx="4794879" cy="372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Roboto Light" charset="0"/>
                <a:cs typeface="Roboto Light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C0CFB78-39F5-724B-BCE1-2BF29C0B95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8561" y="4991878"/>
            <a:ext cx="4794879" cy="3668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Roboto Light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DD7394-5526-BE4A-83E0-C5A507421E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8561" y="5442681"/>
            <a:ext cx="4794879" cy="5065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+mj-lt"/>
                <a:ea typeface="Roboto Light" charset="0"/>
                <a:cs typeface="Roboto Light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6994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9329E6-7FDC-474B-8B0E-A131986434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938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A0BF6-8198-C149-96E5-A6C2DB3A71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7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6110" y="345356"/>
            <a:ext cx="644249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1700D-C16D-9343-A71A-A2A698FEA32B}"/>
              </a:ext>
            </a:extLst>
          </p:cNvPr>
          <p:cNvSpPr txBox="1"/>
          <p:nvPr userDrawn="1"/>
        </p:nvSpPr>
        <p:spPr>
          <a:xfrm>
            <a:off x="1487488" y="461648"/>
            <a:ext cx="10080625" cy="618216"/>
          </a:xfrm>
          <a:prstGeom prst="rect">
            <a:avLst/>
          </a:prstGeom>
          <a:noFill/>
        </p:spPr>
        <p:txBody>
          <a:bodyPr wrap="square" l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IL" sz="32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127DCE-21CD-304C-A5A7-F98F8BE5B0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7487" y="1419225"/>
            <a:ext cx="10080625" cy="40592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lang="en-US"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>
              <a:lnSpc>
                <a:spcPct val="200000"/>
              </a:lnSpc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ITEM 1 – ALL UPPERCASE TEXT</a:t>
            </a:r>
            <a:endParaRPr lang="he-IL" sz="2400">
              <a:solidFill>
                <a:schemeClr val="accent6">
                  <a:lumMod val="60000"/>
                  <a:lumOff val="40000"/>
                </a:schemeClr>
              </a:solidFill>
              <a:ea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ITEM </a:t>
            </a:r>
            <a:r>
              <a:rPr lang="he-IL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2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 – ALL UPPERCASE TEXT</a:t>
            </a:r>
            <a:endParaRPr lang="he-IL" sz="2400">
              <a:solidFill>
                <a:schemeClr val="accent6">
                  <a:lumMod val="60000"/>
                  <a:lumOff val="40000"/>
                </a:schemeClr>
              </a:solidFill>
              <a:ea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ITEM </a:t>
            </a:r>
            <a:r>
              <a:rPr lang="he-IL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3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 – ALL UPPERCASE TEXT</a:t>
            </a:r>
            <a:endParaRPr lang="he-IL" sz="2400">
              <a:solidFill>
                <a:schemeClr val="accent6">
                  <a:lumMod val="60000"/>
                  <a:lumOff val="40000"/>
                </a:schemeClr>
              </a:solidFill>
              <a:ea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ITEM </a:t>
            </a:r>
            <a:r>
              <a:rPr lang="he-IL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4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 – ALL UPPERCASE TEXT</a:t>
            </a:r>
            <a:endParaRPr lang="he-IL" sz="2400">
              <a:solidFill>
                <a:schemeClr val="accent6">
                  <a:lumMod val="60000"/>
                  <a:lumOff val="40000"/>
                </a:schemeClr>
              </a:solidFill>
              <a:ea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ITEM </a:t>
            </a:r>
            <a:r>
              <a:rPr lang="he-IL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5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 – ALL UPPERCASE TEXT</a:t>
            </a:r>
          </a:p>
        </p:txBody>
      </p:sp>
    </p:spTree>
    <p:extLst>
      <p:ext uri="{BB962C8B-B14F-4D97-AF65-F5344CB8AC3E}">
        <p14:creationId xmlns:p14="http://schemas.microsoft.com/office/powerpoint/2010/main" val="2505421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 1 - Bo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63B2AE-37C0-2841-B573-D6490C858E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1938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98FC7E-F1C9-204A-8605-12BCF162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469234"/>
            <a:ext cx="10080625" cy="69123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en-IL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IL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4D05BAE-31EB-784B-A32F-16A487D297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6110" y="345356"/>
            <a:ext cx="644249" cy="48753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73EC9A-D334-D84F-B993-656B2B5CE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03865"/>
            <a:ext cx="10080625" cy="493342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buClr>
                <a:schemeClr val="accent3">
                  <a:lumMod val="60000"/>
                  <a:lumOff val="40000"/>
                </a:schemeClr>
              </a:buClr>
              <a:defRPr sz="2500">
                <a:solidFill>
                  <a:schemeClr val="bg1"/>
                </a:solidFill>
              </a:defRPr>
            </a:lvl1pPr>
            <a:lvl2pPr marL="457200" indent="-228600">
              <a:buClr>
                <a:schemeClr val="accent3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2pPr>
            <a:lvl3pPr marL="744538" indent="-287338"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>
                <a:solidFill>
                  <a:schemeClr val="bg1"/>
                </a:solidFill>
              </a:defRPr>
            </a:lvl3pPr>
            <a:lvl4pPr marL="1033463" indent="-288925">
              <a:buClr>
                <a:schemeClr val="accent3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4pPr>
            <a:lvl5pPr marL="1262063" indent="-228600">
              <a:buClr>
                <a:schemeClr val="accent3">
                  <a:lumMod val="60000"/>
                  <a:lumOff val="40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772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 2 - Ey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63B2AE-37C0-2841-B573-D6490C858E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1938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98FC7E-F1C9-204A-8605-12BCF162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469234"/>
            <a:ext cx="10080625" cy="69123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en-IL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IL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4D05BAE-31EB-784B-A32F-16A487D297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6110" y="345356"/>
            <a:ext cx="644249" cy="48753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FD447D-ED54-E94C-B27F-0320063CB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03865"/>
            <a:ext cx="10080625" cy="493342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buClr>
                <a:schemeClr val="accent3">
                  <a:lumMod val="60000"/>
                  <a:lumOff val="40000"/>
                </a:schemeClr>
              </a:buClr>
              <a:defRPr sz="2500">
                <a:solidFill>
                  <a:schemeClr val="bg1"/>
                </a:solidFill>
              </a:defRPr>
            </a:lvl1pPr>
            <a:lvl2pPr marL="457200" indent="-228600">
              <a:buClr>
                <a:schemeClr val="accent3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2pPr>
            <a:lvl3pPr marL="744538" indent="-287338"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>
                <a:solidFill>
                  <a:schemeClr val="bg1"/>
                </a:solidFill>
              </a:defRPr>
            </a:lvl3pPr>
            <a:lvl4pPr marL="1033463" indent="-288925">
              <a:buClr>
                <a:schemeClr val="accent3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4pPr>
            <a:lvl5pPr marL="1262063" indent="-228600">
              <a:buClr>
                <a:schemeClr val="accent3">
                  <a:lumMod val="60000"/>
                  <a:lumOff val="40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609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 4 - Shie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63B2AE-37C0-2841-B573-D6490C858E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1938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98FC7E-F1C9-204A-8605-12BCF162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469234"/>
            <a:ext cx="10080625" cy="69123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en-IL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IL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4D05BAE-31EB-784B-A32F-16A487D297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6110" y="345356"/>
            <a:ext cx="644249" cy="48753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45BE9A-5A75-0B40-BCAD-9E60CC4C7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03865"/>
            <a:ext cx="10080625" cy="493342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buClr>
                <a:schemeClr val="accent3">
                  <a:lumMod val="60000"/>
                  <a:lumOff val="40000"/>
                </a:schemeClr>
              </a:buClr>
              <a:defRPr sz="2500">
                <a:solidFill>
                  <a:schemeClr val="bg1"/>
                </a:solidFill>
              </a:defRPr>
            </a:lvl1pPr>
            <a:lvl2pPr marL="457200" indent="-228600">
              <a:buClr>
                <a:schemeClr val="accent3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2pPr>
            <a:lvl3pPr marL="744538" indent="-287338"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>
                <a:solidFill>
                  <a:schemeClr val="bg1"/>
                </a:solidFill>
              </a:defRPr>
            </a:lvl3pPr>
            <a:lvl4pPr marL="1033463" indent="-288925">
              <a:buClr>
                <a:schemeClr val="accent3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4pPr>
            <a:lvl5pPr marL="1262063" indent="-228600">
              <a:buClr>
                <a:schemeClr val="accent3">
                  <a:lumMod val="60000"/>
                  <a:lumOff val="40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55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41"/>
            <a:ext cx="12174783" cy="685799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10059403" cy="6988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Insert headline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7C7704-380E-1349-AAD3-88EF5F2C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03865"/>
            <a:ext cx="10080625" cy="493342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2090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y BKG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65462-384A-BB4D-A3D3-CEBB55CF01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BAB9C4-5740-BE41-9A25-D3CBDD6A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469234"/>
            <a:ext cx="10080625" cy="69123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en-IL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8FBC24-0499-5147-8B23-A283DAF55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03865"/>
            <a:ext cx="10080625" cy="493342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938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 &amp; Waves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7D660-BC5F-3344-B58F-4FD58EBBF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A87BCE-CEEC-EF48-8C30-96B3D6A4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469234"/>
            <a:ext cx="10080625" cy="69123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en-IL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C6A34-D639-0349-9CFB-3B7987905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03865"/>
            <a:ext cx="10080625" cy="493342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435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teway"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CF281A-0687-D14F-B962-E8ED52A19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0A8B01-2871-714F-A02A-5B5C480E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469234"/>
            <a:ext cx="10080625" cy="69123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en-IL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871A18-DF92-6241-AD2D-6BF067EB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03865"/>
            <a:ext cx="10080625" cy="493342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1406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eadline op2 slide" preserve="1" userDrawn="1">
  <p:cSld name="Red Lin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79" y="0"/>
            <a:ext cx="12194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/>
          <p:nvPr/>
        </p:nvSpPr>
        <p:spPr>
          <a:xfrm>
            <a:off x="-61219" y="6450195"/>
            <a:ext cx="57945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1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>
              <a:solidFill>
                <a:srgbClr val="949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5A3D80-8572-4F4E-BD3C-37E7A4E13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EB3DD36-B930-CF4C-B945-B74B3EF9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469234"/>
            <a:ext cx="10080625" cy="69123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en-IL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900C5-3B8C-E245-8F61-920C877E9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775" y="1311943"/>
            <a:ext cx="9558338" cy="720725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Red line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C138D3E-7898-E641-8932-63BF10B817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7488" y="1441792"/>
            <a:ext cx="104959" cy="4723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558BB7-9BFD-CD4A-84E7-57BD3B4C3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2397967"/>
            <a:ext cx="10080625" cy="3839321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731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/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" y="0"/>
            <a:ext cx="12174783" cy="685799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10059403" cy="6988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Insert headline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D0F4DA-A76F-3E4A-A108-E1DC19E8D10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487488" y="1303866"/>
            <a:ext cx="10080625" cy="838201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756332-4FD3-E843-A223-EB6567899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2308553"/>
            <a:ext cx="10080625" cy="417821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852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nvesto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B72D2D-B987-C149-AC7E-797A0C106C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647" y="340441"/>
            <a:ext cx="2276707" cy="387815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8D49AF-F490-1C4E-A8BA-58F0BABCF6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0575" y="2795919"/>
            <a:ext cx="8370849" cy="150705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6000" b="0" i="0" kern="120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DOCUMENT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831E06A-B558-A64C-9EFA-E7E883A900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561" y="4535563"/>
            <a:ext cx="4794879" cy="372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Roboto Light" charset="0"/>
                <a:cs typeface="Roboto Light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4569EBA-2325-7B46-9278-59DCFB69C2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8561" y="4991878"/>
            <a:ext cx="4794879" cy="3668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Roboto Light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773A12D-E9E2-864C-B09D-D7FA5C454B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8561" y="5442681"/>
            <a:ext cx="4794879" cy="5065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+mj-lt"/>
                <a:ea typeface="Roboto Light" charset="0"/>
                <a:cs typeface="Roboto Light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50803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" y="0"/>
            <a:ext cx="12174783" cy="685799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10059403" cy="6988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Insert headline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2A47B8-9D68-1348-A928-109048D6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4" y="2328333"/>
            <a:ext cx="4875214" cy="3908955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1A2D25-46C1-9F42-8D93-527539AF13E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487488" y="1303866"/>
            <a:ext cx="10080625" cy="838201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64621A-1B37-B049-9161-9B74C6DECD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2262" y="2328333"/>
            <a:ext cx="4895761" cy="3908955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50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Bullets slide wit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064"/>
            <a:ext cx="12174783" cy="685799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461647"/>
            <a:ext cx="10080625" cy="6988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Insert headline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DF59D91-AA70-6B42-AC99-151FA07049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4978400"/>
            <a:ext cx="10080625" cy="100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920125-004A-0047-BDB7-74490EB7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692778"/>
            <a:ext cx="4895850" cy="2945898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4D4BB3-5EF2-C148-BAA5-0FB0147D085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672263" y="1699978"/>
            <a:ext cx="4895849" cy="2945898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826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" y="0"/>
            <a:ext cx="12174783" cy="685799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10059403" cy="6988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Insert headline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2D073A-AE2E-CC48-9051-C73C2B516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2083781"/>
            <a:ext cx="4895850" cy="4092982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81DA70-2C7C-194E-BCA9-DAF215823BB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672263" y="2083781"/>
            <a:ext cx="4895850" cy="4092982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999943C-6774-D54B-B83A-D30F2D6418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8075" y="1377535"/>
            <a:ext cx="4895237" cy="635903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Insert headline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8B58A28-F64B-4141-871F-19704C2B5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2876" y="1377535"/>
            <a:ext cx="4895237" cy="635903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Insert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98937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E73D95-D5AF-E943-8D5A-940FA94992A5}"/>
              </a:ext>
            </a:extLst>
          </p:cNvPr>
          <p:cNvSpPr/>
          <p:nvPr userDrawn="1"/>
        </p:nvSpPr>
        <p:spPr>
          <a:xfrm>
            <a:off x="0" y="2795919"/>
            <a:ext cx="12191999" cy="4062081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tx1"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18509-BD1B-5448-A29C-82543B658A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647" y="340441"/>
            <a:ext cx="2276707" cy="3878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2DC6BD9-AB03-7C48-812F-88699C970F07}"/>
              </a:ext>
            </a:extLst>
          </p:cNvPr>
          <p:cNvSpPr/>
          <p:nvPr userDrawn="1"/>
        </p:nvSpPr>
        <p:spPr>
          <a:xfrm>
            <a:off x="0" y="7387619"/>
            <a:ext cx="12191999" cy="279109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0"/>
                </a:schemeClr>
              </a:gs>
              <a:gs pos="100000">
                <a:schemeClr val="tx2">
                  <a:lumMod val="50000"/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0F519-6B4D-A94C-93E1-E2A0506E4506}"/>
              </a:ext>
            </a:extLst>
          </p:cNvPr>
          <p:cNvSpPr txBox="1"/>
          <p:nvPr userDrawn="1"/>
        </p:nvSpPr>
        <p:spPr>
          <a:xfrm>
            <a:off x="1910575" y="2689789"/>
            <a:ext cx="8370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6000" b="0" i="0" kern="1200" baseline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02767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slide">
  <p:cSld name="1_headline slide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" y="1"/>
            <a:ext cx="1217478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18"/>
          <p:cNvSpPr/>
          <p:nvPr/>
        </p:nvSpPr>
        <p:spPr>
          <a:xfrm>
            <a:off x="-61219" y="6450195"/>
            <a:ext cx="579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1067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12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9" name="Google Shape;689;p118"/>
          <p:cNvSpPr txBox="1">
            <a:spLocks noGrp="1"/>
          </p:cNvSpPr>
          <p:nvPr>
            <p:ph type="body" idx="1"/>
          </p:nvPr>
        </p:nvSpPr>
        <p:spPr>
          <a:xfrm>
            <a:off x="1508709" y="461647"/>
            <a:ext cx="87224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19170" marR="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sz="3067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828754" marR="0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sz="3067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sz="3067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sz="3067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0" name="Google Shape;690;p118"/>
          <p:cNvSpPr txBox="1">
            <a:spLocks noGrp="1"/>
          </p:cNvSpPr>
          <p:nvPr>
            <p:ph type="body" idx="2"/>
          </p:nvPr>
        </p:nvSpPr>
        <p:spPr>
          <a:xfrm>
            <a:off x="1508124" y="1303865"/>
            <a:ext cx="8722800" cy="5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465655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2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62A09F-CBC2-48F8-AC76-6CCA7B5B9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9000"/>
          </a:blip>
          <a:srcRect/>
          <a:stretch/>
        </p:blipFill>
        <p:spPr>
          <a:xfrm>
            <a:off x="165356" y="268664"/>
            <a:ext cx="678459" cy="5047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7579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8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Security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54735E-1525-8D49-AD14-46871E68FE09}"/>
              </a:ext>
            </a:extLst>
          </p:cNvPr>
          <p:cNvSpPr/>
          <p:nvPr userDrawn="1"/>
        </p:nvSpPr>
        <p:spPr>
          <a:xfrm>
            <a:off x="0" y="2795919"/>
            <a:ext cx="12191999" cy="4062081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tx1"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616794E-D155-7442-9029-4CA6B9288F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0575" y="2795919"/>
            <a:ext cx="8370849" cy="150705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6000" b="0" i="0" kern="120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DOCUMENT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CEEA56-79C6-6847-AF92-37DAFB9911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647" y="340441"/>
            <a:ext cx="2276707" cy="38781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8C31029-068D-5E44-B6F0-CDF8B975D1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561" y="4535563"/>
            <a:ext cx="4794879" cy="372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Roboto Light" charset="0"/>
                <a:cs typeface="Roboto Light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C07CF06-8DAA-8742-982C-4D5A26718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8561" y="4991878"/>
            <a:ext cx="4794879" cy="3668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Roboto Light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9B42918-847B-6940-A078-33EA389788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8561" y="5442681"/>
            <a:ext cx="4794879" cy="5065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+mj-lt"/>
                <a:ea typeface="Roboto Light" charset="0"/>
                <a:cs typeface="Roboto Light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91860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eneral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E73D95-D5AF-E943-8D5A-940FA94992A5}"/>
              </a:ext>
            </a:extLst>
          </p:cNvPr>
          <p:cNvSpPr/>
          <p:nvPr userDrawn="1"/>
        </p:nvSpPr>
        <p:spPr>
          <a:xfrm>
            <a:off x="0" y="2795919"/>
            <a:ext cx="12191999" cy="4062081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tx1"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18509-BD1B-5448-A29C-82543B658A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647" y="340441"/>
            <a:ext cx="2276707" cy="387815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375703C-3AD8-E342-AF61-C339ED3121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0575" y="2795919"/>
            <a:ext cx="8370849" cy="150705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6000" b="0" i="0" kern="120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DOCUMENT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DC6BD9-AB03-7C48-812F-88699C970F07}"/>
              </a:ext>
            </a:extLst>
          </p:cNvPr>
          <p:cNvSpPr/>
          <p:nvPr userDrawn="1"/>
        </p:nvSpPr>
        <p:spPr>
          <a:xfrm>
            <a:off x="0" y="7387619"/>
            <a:ext cx="12191999" cy="279109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0"/>
                </a:schemeClr>
              </a:gs>
              <a:gs pos="100000">
                <a:schemeClr val="tx2">
                  <a:lumMod val="50000"/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38B2DFB-D3F1-7F43-AFEC-180517ECF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561" y="4535563"/>
            <a:ext cx="4794879" cy="372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Roboto Light" charset="0"/>
                <a:cs typeface="Roboto Light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32A1C11-1973-0C4A-9956-63FE081BC5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8561" y="4991878"/>
            <a:ext cx="4794879" cy="3668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Roboto Light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3BD6A19-12D8-834F-807E-E25D87A70D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8561" y="5442681"/>
            <a:ext cx="4794879" cy="5065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+mj-lt"/>
                <a:ea typeface="Roboto Light" charset="0"/>
                <a:cs typeface="Roboto Light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91440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1996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usiness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0F1F8B-2962-E34C-8D78-59FD09A20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6625" cy="6858000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018EC-F725-2143-9C32-246469D63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659155-D917-6E4C-989D-3F1186209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574" y="1746387"/>
            <a:ext cx="9245104" cy="3125609"/>
          </a:xfrm>
          <a:prstGeom prst="rect">
            <a:avLst/>
          </a:prstGeom>
          <a:effectLst/>
        </p:spPr>
        <p:txBody>
          <a:bodyPr anchor="ctr" anchorCtr="0">
            <a:noAutofit/>
          </a:bodyPr>
          <a:lstStyle>
            <a:lvl1pPr algn="ctr">
              <a:defRPr lang="en-US" sz="5400" b="0" i="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ctr">
              <a:buFont typeface="Arial" panose="020B0604020202020204" pitchFamily="34" charset="0"/>
            </a:pPr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234837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ecurity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61B165-470F-5546-A4C8-28202C9D6EAA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469A73-9812-9A4E-AFB9-34FDB4A3DD81}"/>
              </a:ext>
            </a:extLst>
          </p:cNvPr>
          <p:cNvSpPr/>
          <p:nvPr userDrawn="1"/>
        </p:nvSpPr>
        <p:spPr>
          <a:xfrm>
            <a:off x="0" y="4066903"/>
            <a:ext cx="12191999" cy="279109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0"/>
                </a:schemeClr>
              </a:gs>
              <a:gs pos="100000">
                <a:schemeClr val="tx2">
                  <a:lumMod val="50000"/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38D05-C9AF-DA40-B039-3A72EFB20E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662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74955E-0192-9941-8DB5-1572B6832B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52D253-179C-2542-9B76-C461A4399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575" y="1746388"/>
            <a:ext cx="9245104" cy="3125609"/>
          </a:xfrm>
          <a:prstGeom prst="rect">
            <a:avLst/>
          </a:prstGeom>
          <a:effectLst/>
        </p:spPr>
        <p:txBody>
          <a:bodyPr anchor="ctr" anchorCtr="0">
            <a:noAutofit/>
          </a:bodyPr>
          <a:lstStyle>
            <a:lvl1pPr algn="ctr">
              <a:defRPr lang="en-US" sz="5400" b="0" i="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ctr">
              <a:buFont typeface="Arial" panose="020B0604020202020204" pitchFamily="34" charset="0"/>
            </a:pPr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404358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ecurity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44E071-1249-1C4B-BB2F-C23BDE5EB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66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1DEA0F-5092-6B44-8E47-4B9DE0906B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4308D2-9FAD-C048-B057-44722FA7B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575" y="1746387"/>
            <a:ext cx="9245104" cy="3125609"/>
          </a:xfrm>
          <a:prstGeom prst="rect">
            <a:avLst/>
          </a:prstGeom>
          <a:effectLst/>
        </p:spPr>
        <p:txBody>
          <a:bodyPr anchor="ctr" anchorCtr="0">
            <a:noAutofit/>
          </a:bodyPr>
          <a:lstStyle>
            <a:lvl1pPr algn="ctr">
              <a:defRPr lang="en-US" sz="5400" b="0" i="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ctr">
              <a:buFont typeface="Arial" panose="020B0604020202020204" pitchFamily="34" charset="0"/>
            </a:pPr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29820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eneral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DAFB83F-7A15-8243-88AA-C0CD77C7B2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662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30732F-62F0-D44C-A83D-B501F9D10A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DA1DE3-7853-C241-9CC6-140FFB0FC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574" y="1746388"/>
            <a:ext cx="9245105" cy="3125608"/>
          </a:xfrm>
          <a:prstGeom prst="rect">
            <a:avLst/>
          </a:prstGeom>
          <a:effectLst/>
        </p:spPr>
        <p:txBody>
          <a:bodyPr anchor="ctr" anchorCtr="0">
            <a:noAutofit/>
          </a:bodyPr>
          <a:lstStyle>
            <a:lvl1pPr algn="ctr">
              <a:defRPr lang="en-US" sz="5400" b="0" i="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ctr">
              <a:buFont typeface="Arial" panose="020B0604020202020204" pitchFamily="34" charset="0"/>
            </a:pPr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712822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eneral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A9C8417-38EF-214D-9C3C-29465B44E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662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ABCFA4-6CB7-3342-8F83-11319D25BC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DB2B9D-C587-7541-A591-285B770B5E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575" y="1746387"/>
            <a:ext cx="9245104" cy="3125610"/>
          </a:xfrm>
          <a:prstGeom prst="rect">
            <a:avLst/>
          </a:prstGeom>
          <a:effectLst/>
        </p:spPr>
        <p:txBody>
          <a:bodyPr anchor="ctr" anchorCtr="0">
            <a:noAutofit/>
          </a:bodyPr>
          <a:lstStyle>
            <a:lvl1pPr algn="ctr">
              <a:defRPr lang="en-IL" sz="5400" b="0" i="0" baseline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ctr">
              <a:buFont typeface="Arial" panose="020B0604020202020204" pitchFamily="34" charset="0"/>
            </a:pPr>
            <a:r>
              <a:rPr lang="en-US"/>
              <a:t>DIVIDER TITLE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2505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FA03704-3FFD-024C-B6EF-E08A599BE790}"/>
              </a:ext>
            </a:extLst>
          </p:cNvPr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>
              <a:solidFill>
                <a:srgbClr val="9495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50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8" r:id="rId2"/>
    <p:sldLayoutId id="2147484056" r:id="rId3"/>
    <p:sldLayoutId id="2147484058" r:id="rId4"/>
    <p:sldLayoutId id="2147484059" r:id="rId5"/>
    <p:sldLayoutId id="2147484061" r:id="rId6"/>
    <p:sldLayoutId id="2147484063" r:id="rId7"/>
    <p:sldLayoutId id="2147484064" r:id="rId8"/>
    <p:sldLayoutId id="2147484065" r:id="rId9"/>
    <p:sldLayoutId id="2147484054" r:id="rId10"/>
    <p:sldLayoutId id="2147484041" r:id="rId11"/>
    <p:sldLayoutId id="2147484071" r:id="rId12"/>
    <p:sldLayoutId id="2147484072" r:id="rId13"/>
    <p:sldLayoutId id="2147483894" r:id="rId14"/>
    <p:sldLayoutId id="2147484029" r:id="rId15"/>
    <p:sldLayoutId id="2147484030" r:id="rId16"/>
    <p:sldLayoutId id="2147484050" r:id="rId17"/>
    <p:sldLayoutId id="2147484042" r:id="rId18"/>
    <p:sldLayoutId id="2147484078" r:id="rId19"/>
    <p:sldLayoutId id="2147484079" r:id="rId20"/>
    <p:sldLayoutId id="2147484082" r:id="rId21"/>
    <p:sldLayoutId id="2147484080" r:id="rId22"/>
    <p:sldLayoutId id="2147484085" r:id="rId23"/>
    <p:sldLayoutId id="2147484087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37" userDrawn="1">
          <p15:clr>
            <a:srgbClr val="F26B43"/>
          </p15:clr>
        </p15:guide>
        <p15:guide id="2" pos="2389" userDrawn="1">
          <p15:clr>
            <a:srgbClr val="F26B43"/>
          </p15:clr>
        </p15:guide>
        <p15:guide id="3" pos="2570" userDrawn="1">
          <p15:clr>
            <a:srgbClr val="F26B43"/>
          </p15:clr>
        </p15:guide>
        <p15:guide id="4" pos="4203" userDrawn="1">
          <p15:clr>
            <a:srgbClr val="F26B43"/>
          </p15:clr>
        </p15:guide>
        <p15:guide id="5" pos="4021" userDrawn="1">
          <p15:clr>
            <a:srgbClr val="F26B43"/>
          </p15:clr>
        </p15:guide>
        <p15:guide id="6" pos="5654" userDrawn="1">
          <p15:clr>
            <a:srgbClr val="F26B43"/>
          </p15:clr>
        </p15:guide>
        <p15:guide id="7" pos="5836" userDrawn="1">
          <p15:clr>
            <a:srgbClr val="F26B43"/>
          </p15:clr>
        </p15:guide>
        <p15:guide id="8" pos="7287" userDrawn="1">
          <p15:clr>
            <a:srgbClr val="F26B43"/>
          </p15:clr>
        </p15:guide>
        <p15:guide id="9" pos="5292" userDrawn="1">
          <p15:clr>
            <a:srgbClr val="5ACBF0"/>
          </p15:clr>
        </p15:guide>
        <p15:guide id="10" pos="5110" userDrawn="1">
          <p15:clr>
            <a:srgbClr val="5ACBF0"/>
          </p15:clr>
        </p15:guide>
        <p15:guide id="11" pos="3114" userDrawn="1">
          <p15:clr>
            <a:srgbClr val="5ACBF0"/>
          </p15:clr>
        </p15:guide>
        <p15:guide id="12" pos="2933" userDrawn="1">
          <p15:clr>
            <a:srgbClr val="5ACBF0"/>
          </p15:clr>
        </p15:guide>
        <p15:guide id="13" pos="4112" userDrawn="1">
          <p15:clr>
            <a:srgbClr val="A4A3A4"/>
          </p15:clr>
        </p15:guide>
        <p15:guide id="14" orient="horz" pos="2251" userDrawn="1">
          <p15:clr>
            <a:srgbClr val="5ACBF0"/>
          </p15:clr>
        </p15:guide>
        <p15:guide id="15" orient="horz" pos="550" userDrawn="1">
          <p15:clr>
            <a:srgbClr val="5ACBF0"/>
          </p15:clr>
        </p15:guide>
        <p15:guide id="16" orient="horz" pos="4110" userDrawn="1">
          <p15:clr>
            <a:srgbClr val="5ACBF0"/>
          </p15:clr>
        </p15:guide>
        <p15:guide id="17" orient="horz" pos="3929" userDrawn="1">
          <p15:clr>
            <a:srgbClr val="5ACBF0"/>
          </p15:clr>
        </p15:guide>
        <p15:guide id="18" orient="horz" pos="2160" userDrawn="1">
          <p15:clr>
            <a:srgbClr val="5ACBF0"/>
          </p15:clr>
        </p15:guide>
        <p15:guide id="19" orient="horz" pos="2341" userDrawn="1">
          <p15:clr>
            <a:srgbClr val="5ACBF0"/>
          </p15:clr>
        </p15:guide>
        <p15:guide id="20" orient="horz" pos="73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co.com/c/en/us/support/docs/ip/border-gateway-protocol-bgp/16137-cond-adv.html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CBF4-405B-4794-BC94-A774F47C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Withdraw Solution</a:t>
            </a:r>
          </a:p>
        </p:txBody>
      </p:sp>
    </p:spTree>
    <p:extLst>
      <p:ext uri="{BB962C8B-B14F-4D97-AF65-F5344CB8AC3E}">
        <p14:creationId xmlns:p14="http://schemas.microsoft.com/office/powerpoint/2010/main" val="151579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459611-BA26-434B-858C-6C0E589E3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C0EB-C295-47A5-8070-8C6D14778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What is BGP withdraw?</a:t>
            </a:r>
          </a:p>
          <a:p>
            <a:pPr lvl="1"/>
            <a:r>
              <a:rPr lang="en-US" dirty="0"/>
              <a:t>When is BGP withdraw required?</a:t>
            </a:r>
          </a:p>
          <a:p>
            <a:r>
              <a:rPr lang="en-US" dirty="0"/>
              <a:t>E2E flow</a:t>
            </a:r>
          </a:p>
          <a:p>
            <a:pPr lvl="1"/>
            <a:r>
              <a:rPr lang="en-US" dirty="0"/>
              <a:t>Diversion</a:t>
            </a:r>
          </a:p>
          <a:p>
            <a:pPr lvl="1"/>
            <a:r>
              <a:rPr lang="en-US" dirty="0"/>
              <a:t>Deactivation </a:t>
            </a:r>
          </a:p>
          <a:p>
            <a:r>
              <a:rPr lang="en-US" dirty="0"/>
              <a:t>Radware/Customer BGP Withdraw setup</a:t>
            </a:r>
          </a:p>
        </p:txBody>
      </p:sp>
    </p:spTree>
    <p:extLst>
      <p:ext uri="{BB962C8B-B14F-4D97-AF65-F5344CB8AC3E}">
        <p14:creationId xmlns:p14="http://schemas.microsoft.com/office/powerpoint/2010/main" val="42924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D0C8C5-5C82-45E8-A336-9A392FE3BA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5522" y="301849"/>
            <a:ext cx="10059403" cy="698816"/>
          </a:xfrm>
        </p:spPr>
        <p:txBody>
          <a:bodyPr/>
          <a:lstStyle/>
          <a:p>
            <a:r>
              <a:rPr lang="en-US" dirty="0"/>
              <a:t>Introduction -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BGP Withdraw Solution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0470-6BFD-4538-AC7D-8218EADF5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22" y="1000665"/>
            <a:ext cx="10648736" cy="5395688"/>
          </a:xfrm>
        </p:spPr>
        <p:txBody>
          <a:bodyPr lIns="0" tIns="45720" rIns="91440" bIns="4572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u="sng" dirty="0">
                <a:latin typeface="Calibri"/>
                <a:ea typeface="Calibri" panose="020F0502020204030204" pitchFamily="34" charset="0"/>
                <a:cs typeface="Arial"/>
              </a:rPr>
              <a:t>What is the BGP Withdraw Solution?</a:t>
            </a:r>
          </a:p>
          <a:p>
            <a:pPr algn="just"/>
            <a:r>
              <a:rPr lang="en-US" sz="2400" dirty="0">
                <a:latin typeface="Calibri"/>
                <a:ea typeface="Calibri" panose="020F0502020204030204" pitchFamily="34" charset="0"/>
                <a:cs typeface="Arial"/>
              </a:rPr>
              <a:t>A</a:t>
            </a:r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Arial"/>
              </a:rPr>
              <a:t>utomatic diversion trigger using conditional advertisement.</a:t>
            </a:r>
            <a:endParaRPr lang="en-US" dirty="0">
              <a:latin typeface="Calibri"/>
              <a:cs typeface="Arial"/>
            </a:endParaRPr>
          </a:p>
          <a:p>
            <a:pPr algn="just"/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Arial"/>
              </a:rPr>
              <a:t>BGP conditional advertisement allows to control which route to advertise if a preferred route is not available in the local BGP routing table, indicating a peering or reachability failure.</a:t>
            </a:r>
          </a:p>
          <a:p>
            <a:pPr algn="just"/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Arial"/>
              </a:rPr>
              <a:t>Configuration necessary on the client-side routers.</a:t>
            </a:r>
            <a:r>
              <a:rPr lang="en-US" sz="2400" dirty="0">
                <a:latin typeface="Calibri"/>
                <a:ea typeface="Calibri" panose="020F0502020204030204" pitchFamily="34" charset="0"/>
                <a:cs typeface="Arial"/>
              </a:rPr>
              <a:t> </a:t>
            </a:r>
          </a:p>
          <a:p>
            <a:pPr algn="just"/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Arial"/>
              </a:rPr>
              <a:t>Radware to completely pull all of the customer’s traffic while simultaneously stopping all advertisement and traffic flow to the client’s ISP.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0" indent="0" algn="just">
              <a:buNone/>
            </a:pPr>
            <a:r>
              <a:rPr lang="en-US" sz="2400" u="sng" dirty="0">
                <a:effectLst/>
                <a:latin typeface="Calibri"/>
                <a:ea typeface="Calibri" panose="020F0502020204030204" pitchFamily="34" charset="0"/>
                <a:cs typeface="Arial"/>
              </a:rPr>
              <a:t>When to use BGP </a:t>
            </a:r>
            <a:r>
              <a:rPr lang="en-US" sz="2400" u="sng" dirty="0">
                <a:latin typeface="Calibri"/>
                <a:ea typeface="Calibri" panose="020F0502020204030204" pitchFamily="34" charset="0"/>
                <a:cs typeface="Arial"/>
              </a:rPr>
              <a:t>Withdraw Solution?</a:t>
            </a:r>
            <a:endParaRPr lang="en-US" sz="2400" u="sng" dirty="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algn="just"/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Arial"/>
              </a:rPr>
              <a:t>Utilized when client ISP is unable to wholly or partially release client traffic.</a:t>
            </a:r>
          </a:p>
          <a:p>
            <a:pPr algn="just"/>
            <a:r>
              <a:rPr lang="en-US" dirty="0">
                <a:effectLst/>
                <a:latin typeface="Calibri"/>
                <a:ea typeface="Calibri" panose="020F0502020204030204" pitchFamily="34" charset="0"/>
                <a:cs typeface="Arial"/>
              </a:rPr>
              <a:t>Utilized after </a:t>
            </a:r>
            <a:r>
              <a:rPr lang="en-US" dirty="0">
                <a:latin typeface="Calibri"/>
                <a:ea typeface="Calibri" panose="020F0502020204030204" pitchFamily="34" charset="0"/>
                <a:cs typeface="Arial"/>
              </a:rPr>
              <a:t>local preference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Arial"/>
              </a:rPr>
              <a:t> or prepends </a:t>
            </a:r>
            <a:r>
              <a:rPr lang="en-US" dirty="0">
                <a:latin typeface="Calibri"/>
                <a:ea typeface="Calibri" panose="020F0502020204030204" pitchFamily="34" charset="0"/>
                <a:cs typeface="Arial"/>
              </a:rPr>
              <a:t>do not enable Radware to be the best path.</a:t>
            </a:r>
          </a:p>
          <a:p>
            <a:pPr marL="0" indent="0" algn="just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Arial"/>
              </a:rPr>
              <a:t>Conditional advertisement reference from Cisco:</a:t>
            </a:r>
          </a:p>
          <a:p>
            <a:pPr marL="0" indent="0" algn="just">
              <a:buNone/>
            </a:pPr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Arial"/>
                <a:hlinkClick r:id="rId2"/>
              </a:rPr>
              <a:t>http://www.cisco.com/c/en/us/support/docs/ip/border-gateway-protocol-bgp/16137-cond-adv.html</a:t>
            </a:r>
            <a:endParaRPr lang="en-US" sz="2400" dirty="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0" indent="0" algn="just">
              <a:buNone/>
            </a:pPr>
            <a:endParaRPr lang="en-US" sz="2400" dirty="0">
              <a:latin typeface="Calibri"/>
              <a:ea typeface="Calibri" panose="020F0502020204030204" pitchFamily="34" charset="0"/>
              <a:cs typeface="Arial"/>
            </a:endParaRPr>
          </a:p>
          <a:p>
            <a:pPr marL="0" indent="0" algn="just">
              <a:buNone/>
            </a:pPr>
            <a:endParaRPr lang="en-US" sz="1800" dirty="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9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BD82C-A7DC-4737-BB0A-1F5DAE6F3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0" bIns="45720" anchor="t"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E2E flow: Diversion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69A7-F5DE-41D7-8AC5-FC14D1AC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92" y="1330498"/>
            <a:ext cx="5002089" cy="4933423"/>
          </a:xfrm>
        </p:spPr>
        <p:txBody>
          <a:bodyPr lIns="0" tIns="45720" rIns="91440" bIns="45720" anchor="t">
            <a:normAutofit fontScale="85000" lnSpcReduction="10000"/>
          </a:bodyPr>
          <a:lstStyle/>
          <a:p>
            <a:pPr marL="457200" indent="-457200">
              <a:buAutoNum type="arabicParenR"/>
            </a:pPr>
            <a:r>
              <a:rPr lang="en-US" sz="3200" dirty="0"/>
              <a:t>Client’s prefix diverts to Radware DDoS Cloud using BGP over GRE.</a:t>
            </a:r>
          </a:p>
          <a:p>
            <a:pPr marL="457200" indent="-457200">
              <a:buAutoNum type="arabicParenR"/>
            </a:pPr>
            <a:r>
              <a:rPr lang="en-US" sz="3200" dirty="0"/>
              <a:t>Client’s BGP advertisement to Radware triggers Radware to  advertise dummy IP back to the client over GRE tunnels.</a:t>
            </a:r>
          </a:p>
          <a:p>
            <a:pPr marL="457200" indent="-457200">
              <a:buAutoNum type="arabicParenR"/>
            </a:pPr>
            <a:r>
              <a:rPr lang="en-US" sz="3200" dirty="0"/>
              <a:t>Dummy IP advertisement stops client prefix advertisement to client’s ISP.</a:t>
            </a:r>
            <a:endParaRPr lang="en-US" sz="3200" dirty="0">
              <a:cs typeface="Calibri"/>
            </a:endParaRPr>
          </a:p>
          <a:p>
            <a:pPr marL="457200" indent="-457200">
              <a:buAutoNum type="arabicParenR"/>
            </a:pPr>
            <a:r>
              <a:rPr lang="en-US" sz="3200" dirty="0"/>
              <a:t>Customer prefix is now advertised only to Radware SC.</a:t>
            </a:r>
            <a:endParaRPr lang="en-US" sz="32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E7288-3264-4F76-BBAE-365B52276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354" y="1104042"/>
            <a:ext cx="7094646" cy="52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BD82C-A7DC-4737-BB0A-1F5DAE6F3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0" bIns="45720" anchor="t"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E2E flow: Deactivation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69A7-F5DE-41D7-8AC5-FC14D1AC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92" y="1330498"/>
            <a:ext cx="5002089" cy="4933423"/>
          </a:xfrm>
        </p:spPr>
        <p:txBody>
          <a:bodyPr lIns="0" tIns="45720" rIns="91440" bIns="45720" anchor="t"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en-US" sz="3200" dirty="0"/>
              <a:t>ERT-NOC / client clicks DEACTIVATE in Cloud DDoS Portal.</a:t>
            </a:r>
          </a:p>
          <a:p>
            <a:pPr marL="457200" indent="-457200">
              <a:buAutoNum type="arabicParenR"/>
            </a:pPr>
            <a:r>
              <a:rPr lang="en-US" sz="3200" dirty="0"/>
              <a:t>Radware stops dummy IP advertisement and causes conditional forwarding to stop.</a:t>
            </a:r>
          </a:p>
          <a:p>
            <a:pPr marL="457200" indent="-457200">
              <a:buAutoNum type="arabicParenR"/>
            </a:pPr>
            <a:r>
              <a:rPr lang="en-US" sz="3200" dirty="0"/>
              <a:t>Customer stops BGP advertisement </a:t>
            </a:r>
          </a:p>
          <a:p>
            <a:pPr marL="457200" indent="-457200">
              <a:buAutoNum type="arabicParenR"/>
            </a:pPr>
            <a:r>
              <a:rPr lang="en-US" sz="3200" dirty="0"/>
              <a:t>Traffic un-diverts from Radware scrubbing center and diverts to client ISP.</a:t>
            </a:r>
            <a:endParaRPr lang="en-US" sz="3200" dirty="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BAACB-B1F1-4051-91AE-FDD345B5E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279" y="619147"/>
            <a:ext cx="5849838" cy="5619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418863-E675-47CB-B2F7-624E5389FE47}"/>
              </a:ext>
            </a:extLst>
          </p:cNvPr>
          <p:cNvSpPr txBox="1"/>
          <p:nvPr/>
        </p:nvSpPr>
        <p:spPr>
          <a:xfrm>
            <a:off x="324883" y="6263921"/>
            <a:ext cx="1070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Note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Arial"/>
              </a:rPr>
              <a:t>: Customer stopping BGP announcement to Radware without undivert action in the portal would result in blackhole of the prefix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178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8BA328-16B3-472B-8D6C-EC24E9205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3906" y="284085"/>
            <a:ext cx="10059403" cy="769846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BGP withdraw setup</a:t>
            </a:r>
          </a:p>
          <a:p>
            <a:r>
              <a:rPr lang="en-US" sz="1400" dirty="0"/>
              <a:t>In this guide the examples will refer to customer prefix </a:t>
            </a:r>
            <a:r>
              <a:rPr lang="en-US" sz="1400" b="1" dirty="0"/>
              <a:t>212.67.12.0/24</a:t>
            </a:r>
            <a:endParaRPr lang="en-IL" sz="1400" b="1" dirty="0"/>
          </a:p>
          <a:p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190A8-EB28-456C-B880-FC91BB5CF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3" y="1277233"/>
            <a:ext cx="4378168" cy="192760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Radware configurations </a:t>
            </a:r>
          </a:p>
          <a:p>
            <a:pPr marL="457200" indent="-457200">
              <a:buAutoNum type="arabicParenR"/>
            </a:pPr>
            <a:r>
              <a:rPr lang="en-US" dirty="0"/>
              <a:t>Create new asset with BGP Withdraw option checked</a:t>
            </a:r>
          </a:p>
          <a:p>
            <a:endParaRPr lang="en-US" dirty="0"/>
          </a:p>
          <a:p>
            <a:endParaRPr lang="en-I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1C0E9A-7467-4C7B-A415-55A8131DB401}"/>
              </a:ext>
            </a:extLst>
          </p:cNvPr>
          <p:cNvSpPr txBox="1">
            <a:spLocks/>
          </p:cNvSpPr>
          <p:nvPr/>
        </p:nvSpPr>
        <p:spPr>
          <a:xfrm>
            <a:off x="6124893" y="1258121"/>
            <a:ext cx="5561853" cy="4933423"/>
          </a:xfrm>
          <a:prstGeom prst="rect">
            <a:avLst/>
          </a:prstGeom>
        </p:spPr>
        <p:txBody>
          <a:bodyPr l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Customer configurations</a:t>
            </a:r>
          </a:p>
          <a:p>
            <a:pPr marL="514350" indent="-514350">
              <a:buAutoNum type="arabicParenR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Configure 2 access lists</a:t>
            </a:r>
          </a:p>
          <a:p>
            <a:pPr marL="514350" indent="-514350">
              <a:buAutoNum type="arabicParenR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 route maps to access lists</a:t>
            </a:r>
          </a:p>
          <a:p>
            <a:pPr marL="514350" indent="-514350">
              <a:buAutoNum type="arabicParenR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conditional routing to enable the dummy IP trigger to stop advertising to client ISP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Detailed instructions in next slide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BB938-C3B0-4899-AC82-A5B0C77B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24" y="2778714"/>
            <a:ext cx="5430468" cy="34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5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D0C8C5-5C82-45E8-A336-9A392FE3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469234"/>
            <a:ext cx="10080625" cy="691230"/>
          </a:xfrm>
        </p:spPr>
        <p:txBody>
          <a:bodyPr>
            <a:normAutofit/>
          </a:bodyPr>
          <a:lstStyle/>
          <a:p>
            <a:r>
              <a:rPr lang="en-US"/>
              <a:t>Customer Router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0470-6BFD-4538-AC7D-8218EADF5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9775" y="1311943"/>
            <a:ext cx="9558338" cy="720725"/>
          </a:xfrm>
        </p:spPr>
        <p:txBody>
          <a:bodyPr anchor="ctr">
            <a:normAutofit fontScale="850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1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to create access lists,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2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to associate route maps to access lists (asset &amp; dummy IP)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3 and 4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create conditional routing to enable the dummy IP trigger to stop advertising to client ISP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A18627-8147-4663-9381-BFB7D7F2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2315363"/>
            <a:ext cx="4927107" cy="3479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Configure 2 access lists: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AB2F01-2515-40DD-A8B1-98902B46171D}"/>
              </a:ext>
            </a:extLst>
          </p:cNvPr>
          <p:cNvSpPr txBox="1">
            <a:spLocks/>
          </p:cNvSpPr>
          <p:nvPr/>
        </p:nvSpPr>
        <p:spPr>
          <a:xfrm>
            <a:off x="6096000" y="2315364"/>
            <a:ext cx="5258569" cy="347940"/>
          </a:xfrm>
          <a:prstGeom prst="rect">
            <a:avLst/>
          </a:prstGeom>
        </p:spPr>
        <p:txBody>
          <a:bodyPr l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en-US" sz="1400">
                <a:latin typeface="Calibri" panose="020F0502020204030204" pitchFamily="34" charset="0"/>
                <a:cs typeface="Arial" panose="020B0604020202020204" pitchFamily="34" charset="0"/>
              </a:rPr>
              <a:t>This command to be configured on the GRE tunnel’s BGP neighbor: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FD10F-4262-4B7D-AF81-C6894E3198E6}"/>
              </a:ext>
            </a:extLst>
          </p:cNvPr>
          <p:cNvSpPr txBox="1"/>
          <p:nvPr/>
        </p:nvSpPr>
        <p:spPr>
          <a:xfrm>
            <a:off x="777275" y="2583405"/>
            <a:ext cx="5108621" cy="552972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12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/>
                <a:cs typeface="Arial"/>
              </a:rPr>
              <a:t>access-list 1 permit </a:t>
            </a:r>
            <a:r>
              <a:rPr lang="en-US" sz="1000" dirty="0">
                <a:solidFill>
                  <a:srgbClr val="000000"/>
                </a:solidFill>
                <a:latin typeface="Lucida Console"/>
                <a:cs typeface="Arial"/>
              </a:rPr>
              <a:t>212.67.12.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/>
                <a:cs typeface="Arial"/>
              </a:rPr>
              <a:t>0 0.0.0.255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(asset)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C1122A"/>
              </a:buClr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/>
                <a:ea typeface="Calibri" panose="020F0502020204030204" pitchFamily="34" charset="0"/>
                <a:cs typeface="Arial"/>
              </a:rPr>
              <a:t>access-list 2 permit 10.212.67.12</a:t>
            </a:r>
            <a:r>
              <a:rPr lang="en-US" sz="1000" dirty="0">
                <a:solidFill>
                  <a:srgbClr val="000000"/>
                </a:solidFill>
                <a:latin typeface="Lucida Console"/>
                <a:ea typeface="Calibri" panose="020F0502020204030204" pitchFamily="34" charset="0"/>
                <a:cs typeface="Arial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(dummy IP)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187992-F23A-4C87-BE85-642B32759094}"/>
              </a:ext>
            </a:extLst>
          </p:cNvPr>
          <p:cNvSpPr txBox="1">
            <a:spLocks/>
          </p:cNvSpPr>
          <p:nvPr/>
        </p:nvSpPr>
        <p:spPr>
          <a:xfrm>
            <a:off x="551892" y="3976970"/>
            <a:ext cx="4927107" cy="347941"/>
          </a:xfrm>
          <a:prstGeom prst="rect">
            <a:avLst/>
          </a:prstGeom>
        </p:spPr>
        <p:txBody>
          <a:bodyPr l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Create 2 route maps for the access lists: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C05506-CE14-48D7-9C31-890DDC404A5E}"/>
              </a:ext>
            </a:extLst>
          </p:cNvPr>
          <p:cNvSpPr txBox="1"/>
          <p:nvPr/>
        </p:nvSpPr>
        <p:spPr>
          <a:xfrm>
            <a:off x="777275" y="4274517"/>
            <a:ext cx="5108621" cy="12977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12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anose="020B0604020202020204" pitchFamily="34" charset="0"/>
              </a:rPr>
              <a:t>route-map ADVERTISE permit 10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12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anose="020B0604020202020204" pitchFamily="34" charset="0"/>
              </a:rPr>
              <a:t>match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anose="020B0604020202020204" pitchFamily="34" charset="0"/>
              </a:rPr>
              <a:t>ip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anose="020B0604020202020204" pitchFamily="34" charset="0"/>
              </a:rPr>
              <a:t> address 1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122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12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anose="020B0604020202020204" pitchFamily="34" charset="0"/>
              </a:rPr>
              <a:t>route-map NO-EXIST permit 10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12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anose="020B0604020202020204" pitchFamily="34" charset="0"/>
              </a:rPr>
              <a:t>match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anose="020B0604020202020204" pitchFamily="34" charset="0"/>
              </a:rPr>
              <a:t>ip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anose="020B0604020202020204" pitchFamily="34" charset="0"/>
              </a:rPr>
              <a:t> address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B2625-4492-4920-90A3-1367637A5436}"/>
              </a:ext>
            </a:extLst>
          </p:cNvPr>
          <p:cNvSpPr txBox="1"/>
          <p:nvPr/>
        </p:nvSpPr>
        <p:spPr>
          <a:xfrm>
            <a:off x="6306104" y="2587189"/>
            <a:ext cx="5335480" cy="5298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112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Arial" panose="020B0604020202020204" pitchFamily="34" charset="0"/>
              </a:rPr>
              <a:t>neighbor [Radware GRE tunnel neighbor IP] advertise-map ADVERTISE exist-map NO-EXIST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E2195E-3404-465B-A87D-F13353AB2AA6}"/>
              </a:ext>
            </a:extLst>
          </p:cNvPr>
          <p:cNvSpPr txBox="1">
            <a:spLocks/>
          </p:cNvSpPr>
          <p:nvPr/>
        </p:nvSpPr>
        <p:spPr>
          <a:xfrm>
            <a:off x="6095999" y="3976970"/>
            <a:ext cx="5258569" cy="347940"/>
          </a:xfrm>
          <a:prstGeom prst="rect">
            <a:avLst/>
          </a:prstGeom>
        </p:spPr>
        <p:txBody>
          <a:bodyPr lIns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>
                <a:latin typeface="Calibri" panose="020F0502020204030204" pitchFamily="34" charset="0"/>
                <a:cs typeface="Arial" panose="020B0604020202020204" pitchFamily="34" charset="0"/>
              </a:rPr>
              <a:t>4) This command to be configured on to the client-ISP neighbor: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91A6FE-4377-428E-975E-F5A395704088}"/>
              </a:ext>
            </a:extLst>
          </p:cNvPr>
          <p:cNvSpPr txBox="1"/>
          <p:nvPr/>
        </p:nvSpPr>
        <p:spPr>
          <a:xfrm>
            <a:off x="6304627" y="4264072"/>
            <a:ext cx="5335480" cy="52873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112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neighbor [ISP neighbor IP] advertise-map ADVERTISE non-exist-map NO-EXIST</a:t>
            </a:r>
          </a:p>
        </p:txBody>
      </p:sp>
    </p:spTree>
    <p:extLst>
      <p:ext uri="{BB962C8B-B14F-4D97-AF65-F5344CB8AC3E}">
        <p14:creationId xmlns:p14="http://schemas.microsoft.com/office/powerpoint/2010/main" val="37083904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adware_New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22A"/>
      </a:accent1>
      <a:accent2>
        <a:srgbClr val="6399B6"/>
      </a:accent2>
      <a:accent3>
        <a:srgbClr val="0AB3B6"/>
      </a:accent3>
      <a:accent4>
        <a:srgbClr val="922840"/>
      </a:accent4>
      <a:accent5>
        <a:srgbClr val="3F5783"/>
      </a:accent5>
      <a:accent6>
        <a:srgbClr val="00878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644FC78-79EB-441D-A9C9-B39044B002D0}" vid="{673F7737-14AF-4E9B-9204-F11980E163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F43D4E80FAA42B2247E164F3706B2" ma:contentTypeVersion="13" ma:contentTypeDescription="Create a new document." ma:contentTypeScope="" ma:versionID="90a0fa264ab59a6a9f5bf49dc20343a4">
  <xsd:schema xmlns:xsd="http://www.w3.org/2001/XMLSchema" xmlns:xs="http://www.w3.org/2001/XMLSchema" xmlns:p="http://schemas.microsoft.com/office/2006/metadata/properties" xmlns:ns3="221f72a9-690c-4259-8319-0a127fbdcac6" xmlns:ns4="6177b38f-acb0-4a47-abc6-932d83f3a2bf" targetNamespace="http://schemas.microsoft.com/office/2006/metadata/properties" ma:root="true" ma:fieldsID="6e52b877f797f7dec11d85201f1e881d" ns3:_="" ns4:_="">
    <xsd:import namespace="221f72a9-690c-4259-8319-0a127fbdcac6"/>
    <xsd:import namespace="6177b38f-acb0-4a47-abc6-932d83f3a2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f72a9-690c-4259-8319-0a127fbdc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7b38f-acb0-4a47-abc6-932d83f3a2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C1EE5F-0C04-4C1D-B75F-AF72F5BACD9C}">
  <ds:schemaRefs>
    <ds:schemaRef ds:uri="221f72a9-690c-4259-8319-0a127fbdcac6"/>
    <ds:schemaRef ds:uri="6177b38f-acb0-4a47-abc6-932d83f3a2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E46AC9-450D-4B1C-AD97-E9E6D8277F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BBFE6C-4ED0-49E1-BB1B-AEFCF7E51921}">
  <ds:schemaRefs>
    <ds:schemaRef ds:uri="http://www.w3.org/XML/1998/namespace"/>
    <ds:schemaRef ds:uri="6177b38f-acb0-4a47-abc6-932d83f3a2bf"/>
    <ds:schemaRef ds:uri="http://purl.org/dc/dcmitype/"/>
    <ds:schemaRef ds:uri="221f72a9-690c-4259-8319-0a127fbdcac6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Radware_Corporate_Template_2020_v5</Template>
  <TotalTime>265</TotalTime>
  <Words>499</Words>
  <Application>Microsoft Office PowerPoint</Application>
  <PresentationFormat>Widescreen</PresentationFormat>
  <Paragraphs>62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Courier New</vt:lpstr>
      <vt:lpstr>Tahoma</vt:lpstr>
      <vt:lpstr>Calibri</vt:lpstr>
      <vt:lpstr>Arial</vt:lpstr>
      <vt:lpstr>Lucida Console</vt:lpstr>
      <vt:lpstr>Roboto Light</vt:lpstr>
      <vt:lpstr>Calibri Light</vt:lpstr>
      <vt:lpstr>1_Office Theme</vt:lpstr>
      <vt:lpstr>BGP Withdraw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 Router Configuration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Dahan</dc:creator>
  <cp:lastModifiedBy>nir ezry</cp:lastModifiedBy>
  <cp:revision>8</cp:revision>
  <cp:lastPrinted>2019-02-04T11:00:07Z</cp:lastPrinted>
  <dcterms:created xsi:type="dcterms:W3CDTF">2020-07-22T06:53:23Z</dcterms:created>
  <dcterms:modified xsi:type="dcterms:W3CDTF">2021-02-22T13:20:24Z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0x0101008EDF43D4E80FAA42B2247E164F3706B2</vt:lpwstr>
  </property>
</Properties>
</file>